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</p:sldMasterIdLst>
  <p:notesMasterIdLst>
    <p:notesMasterId r:id="rId16"/>
  </p:notesMasterIdLst>
  <p:sldIdLst>
    <p:sldId id="256" r:id="rId3"/>
    <p:sldId id="276" r:id="rId4"/>
    <p:sldId id="283" r:id="rId5"/>
    <p:sldId id="257" r:id="rId6"/>
    <p:sldId id="277" r:id="rId7"/>
    <p:sldId id="285" r:id="rId8"/>
    <p:sldId id="284" r:id="rId9"/>
    <p:sldId id="282" r:id="rId10"/>
    <p:sldId id="279" r:id="rId11"/>
    <p:sldId id="278" r:id="rId12"/>
    <p:sldId id="281" r:id="rId13"/>
    <p:sldId id="280" r:id="rId14"/>
    <p:sldId id="275" r:id="rId15"/>
  </p:sldIdLst>
  <p:sldSz cx="12192000" cy="6858000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Quattrocento Sans" panose="020B0502050000020003" pitchFamily="34" charset="0"/>
      <p:regular r:id="rId21"/>
      <p:bold r:id="rId22"/>
      <p:italic r:id="rId23"/>
      <p:boldItalic r:id="rId24"/>
    </p:embeddedFont>
    <p:embeddedFont>
      <p:font typeface="Raleway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jstJrDXme4wg/fdd9NuX5A1Cju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8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10D5B849-55DC-7DED-1C8B-1F3A3ECDA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6fb1b3f0b_4_125:notes">
            <a:extLst>
              <a:ext uri="{FF2B5EF4-FFF2-40B4-BE49-F238E27FC236}">
                <a16:creationId xmlns:a16="http://schemas.microsoft.com/office/drawing/2014/main" id="{A9ED731D-3FBF-6537-80B5-96B810CF1C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306fb1b3f0b_4_125:notes">
            <a:extLst>
              <a:ext uri="{FF2B5EF4-FFF2-40B4-BE49-F238E27FC236}">
                <a16:creationId xmlns:a16="http://schemas.microsoft.com/office/drawing/2014/main" id="{35C97B2E-CCAB-B62C-0F6F-FA73CAE9CC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4823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2AAC829E-9657-8151-61B6-D8FFB15DD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6fb1b3f0b_4_125:notes">
            <a:extLst>
              <a:ext uri="{FF2B5EF4-FFF2-40B4-BE49-F238E27FC236}">
                <a16:creationId xmlns:a16="http://schemas.microsoft.com/office/drawing/2014/main" id="{3F958D95-AD2B-0E4B-5717-3E6E188E72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306fb1b3f0b_4_125:notes">
            <a:extLst>
              <a:ext uri="{FF2B5EF4-FFF2-40B4-BE49-F238E27FC236}">
                <a16:creationId xmlns:a16="http://schemas.microsoft.com/office/drawing/2014/main" id="{EEBFB5DA-7D42-3709-CD1A-4DCE20ED54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8422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672FB4CE-16D1-08AB-8486-11CDE29F2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6fb1b3f0b_4_125:notes">
            <a:extLst>
              <a:ext uri="{FF2B5EF4-FFF2-40B4-BE49-F238E27FC236}">
                <a16:creationId xmlns:a16="http://schemas.microsoft.com/office/drawing/2014/main" id="{F9372D44-EEA9-0061-58E1-2955DAE11E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306fb1b3f0b_4_125:notes">
            <a:extLst>
              <a:ext uri="{FF2B5EF4-FFF2-40B4-BE49-F238E27FC236}">
                <a16:creationId xmlns:a16="http://schemas.microsoft.com/office/drawing/2014/main" id="{C5ED168E-835F-559B-9AC3-8EFFEC1564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9141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FA27C7EF-8F2A-BA42-F454-C7123903E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6fb1b3f0b_4_125:notes">
            <a:extLst>
              <a:ext uri="{FF2B5EF4-FFF2-40B4-BE49-F238E27FC236}">
                <a16:creationId xmlns:a16="http://schemas.microsoft.com/office/drawing/2014/main" id="{D66F8747-FC80-E4F1-EEB5-1C49947AE6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306fb1b3f0b_4_125:notes">
            <a:extLst>
              <a:ext uri="{FF2B5EF4-FFF2-40B4-BE49-F238E27FC236}">
                <a16:creationId xmlns:a16="http://schemas.microsoft.com/office/drawing/2014/main" id="{EC1BF7F2-9DBE-AC43-23C5-8563DF8213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4374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E8234A13-B50F-0CB6-C336-7E68BB540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6fb1b3f0b_4_125:notes">
            <a:extLst>
              <a:ext uri="{FF2B5EF4-FFF2-40B4-BE49-F238E27FC236}">
                <a16:creationId xmlns:a16="http://schemas.microsoft.com/office/drawing/2014/main" id="{4E74A984-1836-8205-0B50-BA985F61D0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306fb1b3f0b_4_125:notes">
            <a:extLst>
              <a:ext uri="{FF2B5EF4-FFF2-40B4-BE49-F238E27FC236}">
                <a16:creationId xmlns:a16="http://schemas.microsoft.com/office/drawing/2014/main" id="{E48C4A61-AA1D-7917-E927-20943996D9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026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6fb1b3f0b_4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306fb1b3f0b_4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5AF94F76-E940-62CF-D41D-33E9DE177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6fb1b3f0b_4_125:notes">
            <a:extLst>
              <a:ext uri="{FF2B5EF4-FFF2-40B4-BE49-F238E27FC236}">
                <a16:creationId xmlns:a16="http://schemas.microsoft.com/office/drawing/2014/main" id="{66B59E40-B33E-73E4-B9FB-F25573FF19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306fb1b3f0b_4_125:notes">
            <a:extLst>
              <a:ext uri="{FF2B5EF4-FFF2-40B4-BE49-F238E27FC236}">
                <a16:creationId xmlns:a16="http://schemas.microsoft.com/office/drawing/2014/main" id="{634E60CC-455C-9A3E-4C36-7D87A253C0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2505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F6941CF9-C674-0D52-651C-020E43A12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6fb1b3f0b_4_125:notes">
            <a:extLst>
              <a:ext uri="{FF2B5EF4-FFF2-40B4-BE49-F238E27FC236}">
                <a16:creationId xmlns:a16="http://schemas.microsoft.com/office/drawing/2014/main" id="{9CC2664B-ED01-7EC2-7B75-EFC0F5DAC0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306fb1b3f0b_4_125:notes">
            <a:extLst>
              <a:ext uri="{FF2B5EF4-FFF2-40B4-BE49-F238E27FC236}">
                <a16:creationId xmlns:a16="http://schemas.microsoft.com/office/drawing/2014/main" id="{2FC00BD0-598A-F2CA-6553-986F864BF1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8197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522E3AD3-7564-9E5B-4384-FE10F4C01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6fb1b3f0b_4_125:notes">
            <a:extLst>
              <a:ext uri="{FF2B5EF4-FFF2-40B4-BE49-F238E27FC236}">
                <a16:creationId xmlns:a16="http://schemas.microsoft.com/office/drawing/2014/main" id="{005B100A-D636-3A87-D869-4839562E12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306fb1b3f0b_4_125:notes">
            <a:extLst>
              <a:ext uri="{FF2B5EF4-FFF2-40B4-BE49-F238E27FC236}">
                <a16:creationId xmlns:a16="http://schemas.microsoft.com/office/drawing/2014/main" id="{515E7C45-F065-434D-433B-160B63DBA6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1638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59DADD1A-E0E1-8448-10D0-429ADC268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6fb1b3f0b_4_125:notes">
            <a:extLst>
              <a:ext uri="{FF2B5EF4-FFF2-40B4-BE49-F238E27FC236}">
                <a16:creationId xmlns:a16="http://schemas.microsoft.com/office/drawing/2014/main" id="{16C827B3-199E-91B5-DF27-D356F22BA9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306fb1b3f0b_4_125:notes">
            <a:extLst>
              <a:ext uri="{FF2B5EF4-FFF2-40B4-BE49-F238E27FC236}">
                <a16:creationId xmlns:a16="http://schemas.microsoft.com/office/drawing/2014/main" id="{F343B388-1087-323C-FA4E-298F85FBEC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8870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767573D9-AA41-1A51-8B58-3324D2F5D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6fb1b3f0b_4_125:notes">
            <a:extLst>
              <a:ext uri="{FF2B5EF4-FFF2-40B4-BE49-F238E27FC236}">
                <a16:creationId xmlns:a16="http://schemas.microsoft.com/office/drawing/2014/main" id="{0A9A546C-8CAC-93C6-2AF1-94AF88DF28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306fb1b3f0b_4_125:notes">
            <a:extLst>
              <a:ext uri="{FF2B5EF4-FFF2-40B4-BE49-F238E27FC236}">
                <a16:creationId xmlns:a16="http://schemas.microsoft.com/office/drawing/2014/main" id="{0836599C-81D5-667C-0A13-B0314E6F90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1454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 txBox="1">
            <a:spLocks noGrp="1"/>
          </p:cNvSpPr>
          <p:nvPr>
            <p:ph type="title"/>
          </p:nvPr>
        </p:nvSpPr>
        <p:spPr>
          <a:xfrm>
            <a:off x="360327" y="100082"/>
            <a:ext cx="11678706" cy="83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8"/>
          <p:cNvSpPr txBox="1">
            <a:spLocks noGrp="1"/>
          </p:cNvSpPr>
          <p:nvPr>
            <p:ph type="body" idx="1"/>
          </p:nvPr>
        </p:nvSpPr>
        <p:spPr>
          <a:xfrm>
            <a:off x="360327" y="1187543"/>
            <a:ext cx="11678706" cy="53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8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3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2" name="Google Shape;7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4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8" name="Google Shape;78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9" name="Google Shape;79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1"/>
          <p:cNvSpPr txBox="1">
            <a:spLocks noGrp="1"/>
          </p:cNvSpPr>
          <p:nvPr>
            <p:ph type="title"/>
          </p:nvPr>
        </p:nvSpPr>
        <p:spPr>
          <a:xfrm>
            <a:off x="357446" y="203027"/>
            <a:ext cx="11521440" cy="66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body" idx="1"/>
          </p:nvPr>
        </p:nvSpPr>
        <p:spPr>
          <a:xfrm rot="5400000">
            <a:off x="3437313" y="-2040774"/>
            <a:ext cx="5361708" cy="1152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4" name="Google Shape;84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5" name="Google Shape;85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0" name="Google Shape;90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1" name="Google Shape;91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0"/>
          <p:cNvSpPr txBox="1">
            <a:spLocks noGrp="1"/>
          </p:cNvSpPr>
          <p:nvPr>
            <p:ph type="title"/>
          </p:nvPr>
        </p:nvSpPr>
        <p:spPr>
          <a:xfrm>
            <a:off x="360327" y="100082"/>
            <a:ext cx="11678706" cy="83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0"/>
          <p:cNvSpPr txBox="1">
            <a:spLocks noGrp="1"/>
          </p:cNvSpPr>
          <p:nvPr>
            <p:ph type="body" idx="1"/>
          </p:nvPr>
        </p:nvSpPr>
        <p:spPr>
          <a:xfrm>
            <a:off x="360327" y="1187543"/>
            <a:ext cx="11678706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30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9" name="Google Shape;109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4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4" name="Google Shape;134;p4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4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rgbClr val="2185C5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1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1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1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1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2" name="Google Shape;152;p5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3" name="Google Shape;153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5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5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0" name="Google Shape;160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5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5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rgbClr val="2185C5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4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54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4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4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4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Quattrocento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8" name="Google Shape;28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3"/>
          <p:cNvSpPr txBox="1">
            <a:spLocks noGrp="1"/>
          </p:cNvSpPr>
          <p:nvPr>
            <p:ph type="title"/>
          </p:nvPr>
        </p:nvSpPr>
        <p:spPr>
          <a:xfrm>
            <a:off x="357446" y="203027"/>
            <a:ext cx="11521440" cy="66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body" idx="1"/>
          </p:nvPr>
        </p:nvSpPr>
        <p:spPr>
          <a:xfrm>
            <a:off x="357447" y="1039092"/>
            <a:ext cx="11521440" cy="5361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3" name="Google Shape;3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4" name="Google Shape;3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Quattrocento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0" name="Google Shape;4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5"/>
          <p:cNvSpPr txBox="1">
            <a:spLocks noGrp="1"/>
          </p:cNvSpPr>
          <p:nvPr>
            <p:ph type="title"/>
          </p:nvPr>
        </p:nvSpPr>
        <p:spPr>
          <a:xfrm>
            <a:off x="357446" y="203027"/>
            <a:ext cx="11521440" cy="66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6" name="Google Shape;4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55" name="Google Shape;55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56" name="Google Shape;56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7"/>
          <p:cNvSpPr txBox="1">
            <a:spLocks noGrp="1"/>
          </p:cNvSpPr>
          <p:nvPr>
            <p:ph type="title"/>
          </p:nvPr>
        </p:nvSpPr>
        <p:spPr>
          <a:xfrm>
            <a:off x="357446" y="203027"/>
            <a:ext cx="11521440" cy="66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4" name="Google Shape;64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5" name="Google Shape;65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357446" y="203027"/>
            <a:ext cx="11521440" cy="66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Quattrocento Sans"/>
              <a:buNone/>
              <a:defRPr sz="2800" b="0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357447" y="1039092"/>
            <a:ext cx="11521440" cy="5361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sldNum" idx="12"/>
          </p:nvPr>
        </p:nvSpPr>
        <p:spPr>
          <a:xfrm>
            <a:off x="9135686" y="647241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" name="Google Shape;9;p27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7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7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7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5" name="Google Shape;9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6" name="Google Shape;9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8" name="Google Shape;98;p29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9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9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9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ngkhlink_transportation-logistics-dashboard-linh-activity-7307853729997746177-WEQv?utm_source=share&amp;utm_medium=member_desktop&amp;rcm=ACoAABE3Ja8BAvsvDNR84XMdBZei6kd9u9WJ-T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precious-theophilus-90504026a_fp20analytics-fp20transportationandlogistics-activity-7307675926987730944-8Cmt?utm_source=share&amp;utm_medium=member_desktop&amp;rcm=ACoAABE3Ja8BAvsvDNR84XMdBZei6kd9u9WJ-T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activity-7308228309098643456-po38?utm_source=share&amp;utm_medium=member_desktop&amp;rcm=ACoAABE3Ja8BAvsvDNR84XMdBZei6kd9u9WJ-T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chideraozoh_fp20analytics-fp20transportationandlogisticsanalysis-activity-7308128709960441857-ZgWF?utm_source=share&amp;utm_medium=member_desktop&amp;rcm=ACoAABE3Ja8BAvsvDNR84XMdBZei6kd9u9WJ-T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trinh-luong-9b6aa9224_powerbi-fp20analytics-fp20transportationandlogisticsanalysis-activity-7306758121819983873-4aAX?utm_source=share&amp;utm_medium=member_desktop&amp;rcm=ACoAABE3Ja8BAvsvDNR84XMdBZei6kd9u9WJ-T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anh-nguyen-van-376092144_transportation-logistics-dashboard-activity-7307974723718524928-HnBV?utm_source=share&amp;utm_medium=member_desktop&amp;rcm=ACoAABE3Ja8BAvsvDNR84XMdBZei6kd9u9WJ-T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feed/update/urn:li:activity:7307979977881198593/?updateEntityUrn=urn%3Ali%3Afs_updateV2%3A%28urn%3Ali%3Aactivity%3A7307979977881198593%2CFEED_DETAIL%2CEMPTY%2CDEFAULT%2Cfalse%2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kadir-amir-5811b917_fp20-trasnportation-and-logistics-challenge-activity-7306741796615639040-Gd5Z?utm_source=share&amp;utm_medium=member_desktop&amp;rcm=ACoAABE3Ja8BAvsvDNR84XMdBZei6kd9u9WJ-T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phuonggiang_fp20-challenges-evelyn-nguyen-activity-7306347567074660352-dB4z?utm_source=share&amp;utm_medium=member_desktop&amp;rcm=ACoAABE3Ja8BAvsvDNR84XMdBZei6kd9u9WJ-T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tina-e-1873186b_transportation-and-logistics-analysis-activity-7307129154783633408--h7H?utm_source=share&amp;utm_medium=member_desktop&amp;rcm=ACoAABE3Ja8BAvsvDNR84XMdBZei6kd9u9WJ-T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feed/update/urn:li:activity:7308427482209136640?utm_source=share&amp;utm_medium=member_desktop&amp;rcm=ACoAABE3Ja8BAvsvDNR84XMdBZei6kd9u9WJ-T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" descr="What is Business Intelligence (BI) + The Best Tools - Iberdrola"/>
          <p:cNvPicPr preferRelativeResize="0"/>
          <p:nvPr/>
        </p:nvPicPr>
        <p:blipFill rotWithShape="1">
          <a:blip r:embed="rId3">
            <a:alphaModFix/>
          </a:blip>
          <a:srcRect b="2395"/>
          <a:stretch/>
        </p:blipFill>
        <p:spPr>
          <a:xfrm>
            <a:off x="-1008" y="0"/>
            <a:ext cx="12210187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1"/>
          <p:cNvGrpSpPr/>
          <p:nvPr/>
        </p:nvGrpSpPr>
        <p:grpSpPr>
          <a:xfrm>
            <a:off x="0" y="3378375"/>
            <a:ext cx="10231580" cy="2425554"/>
            <a:chOff x="0" y="4285725"/>
            <a:chExt cx="7352400" cy="1743000"/>
          </a:xfrm>
        </p:grpSpPr>
        <p:sp>
          <p:nvSpPr>
            <p:cNvPr id="187" name="Google Shape;187;p1"/>
            <p:cNvSpPr/>
            <p:nvPr/>
          </p:nvSpPr>
          <p:spPr>
            <a:xfrm>
              <a:off x="0" y="4285725"/>
              <a:ext cx="7352400" cy="1640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Quattrocento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675952" y="5925825"/>
              <a:ext cx="1837800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Quattrocento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5514495" y="5925825"/>
              <a:ext cx="183780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Quattrocento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0" y="5925825"/>
              <a:ext cx="1837800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Quattrocento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838038" y="5925825"/>
              <a:ext cx="1837800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Quattrocento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  <p:sp>
        <p:nvSpPr>
          <p:cNvPr id="6" name="Google Shape;193;p1">
            <a:extLst>
              <a:ext uri="{FF2B5EF4-FFF2-40B4-BE49-F238E27FC236}">
                <a16:creationId xmlns:a16="http://schemas.microsoft.com/office/drawing/2014/main" id="{7006B1B5-6E78-6F94-0A8E-04467732D492}"/>
              </a:ext>
            </a:extLst>
          </p:cNvPr>
          <p:cNvSpPr txBox="1">
            <a:spLocks/>
          </p:cNvSpPr>
          <p:nvPr/>
        </p:nvSpPr>
        <p:spPr>
          <a:xfrm>
            <a:off x="395155" y="4939029"/>
            <a:ext cx="57960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spcBef>
                <a:spcPts val="0"/>
              </a:spcBef>
              <a:buClr>
                <a:srgbClr val="124163"/>
              </a:buClr>
            </a:pPr>
            <a:r>
              <a:rPr lang="sv-SE" sz="1600" dirty="0">
                <a:solidFill>
                  <a:srgbClr val="124163"/>
                </a:solidFill>
              </a:rPr>
              <a:t>Trainer: Anh Leimer</a:t>
            </a:r>
            <a:br>
              <a:rPr lang="sv-SE" sz="1600" dirty="0">
                <a:solidFill>
                  <a:srgbClr val="124163"/>
                </a:solidFill>
              </a:rPr>
            </a:br>
            <a:r>
              <a:rPr lang="sv-SE" sz="1600" dirty="0">
                <a:solidFill>
                  <a:srgbClr val="124163"/>
                </a:solidFill>
              </a:rPr>
              <a:t>Training Assistants: Hanna Nguyen, Trang Tran &amp; Hien Tran</a:t>
            </a:r>
          </a:p>
        </p:txBody>
      </p:sp>
      <p:sp>
        <p:nvSpPr>
          <p:cNvPr id="7" name="Google Shape;192;p1">
            <a:extLst>
              <a:ext uri="{FF2B5EF4-FFF2-40B4-BE49-F238E27FC236}">
                <a16:creationId xmlns:a16="http://schemas.microsoft.com/office/drawing/2014/main" id="{20C93516-A8DB-C97D-CB48-FA0EEA6E2D66}"/>
              </a:ext>
            </a:extLst>
          </p:cNvPr>
          <p:cNvSpPr txBox="1">
            <a:spLocks/>
          </p:cNvSpPr>
          <p:nvPr/>
        </p:nvSpPr>
        <p:spPr>
          <a:xfrm>
            <a:off x="333555" y="3429001"/>
            <a:ext cx="9760004" cy="1366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 b="0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dirty="0"/>
              <a:t>Transportation Data Challenge</a:t>
            </a:r>
          </a:p>
          <a:p>
            <a:r>
              <a:rPr lang="en-US" sz="2400" dirty="0"/>
              <a:t>Student final dashboards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C21EAC54-B8D5-B2A0-7555-5B5CEFAF0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6fb1b3f0b_4_125">
            <a:extLst>
              <a:ext uri="{FF2B5EF4-FFF2-40B4-BE49-F238E27FC236}">
                <a16:creationId xmlns:a16="http://schemas.microsoft.com/office/drawing/2014/main" id="{A52C65BE-20CE-269C-DBBE-3D4B949CEE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 dirty="0">
                <a:solidFill>
                  <a:schemeClr val="accent1"/>
                </a:solidFill>
              </a:rPr>
              <a:t>Transportation – FP20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g306fb1b3f0b_4_125">
            <a:extLst>
              <a:ext uri="{FF2B5EF4-FFF2-40B4-BE49-F238E27FC236}">
                <a16:creationId xmlns:a16="http://schemas.microsoft.com/office/drawing/2014/main" id="{AEC7CD66-DCF1-CC65-C7D7-E7054B1089F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10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g306fb1b3f0b_4_125">
            <a:extLst>
              <a:ext uri="{FF2B5EF4-FFF2-40B4-BE49-F238E27FC236}">
                <a16:creationId xmlns:a16="http://schemas.microsoft.com/office/drawing/2014/main" id="{BFFEA1BB-9090-FA71-7C49-DBCE344E9060}"/>
              </a:ext>
            </a:extLst>
          </p:cNvPr>
          <p:cNvSpPr txBox="1"/>
          <p:nvPr/>
        </p:nvSpPr>
        <p:spPr>
          <a:xfrm>
            <a:off x="448575" y="5700625"/>
            <a:ext cx="6876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</a:t>
            </a:r>
            <a:r>
              <a:rPr lang="de-DE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Linh Nguyen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B72CD-AEDC-9B19-BA49-8B4F90E4C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79" y="632578"/>
            <a:ext cx="7650539" cy="4302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FB90B5-2C45-E240-B7BE-11BE99E05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748" y="3763785"/>
            <a:ext cx="4777621" cy="26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67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91E6A712-B3C6-F8C2-5463-98B2B81C6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6fb1b3f0b_4_125">
            <a:extLst>
              <a:ext uri="{FF2B5EF4-FFF2-40B4-BE49-F238E27FC236}">
                <a16:creationId xmlns:a16="http://schemas.microsoft.com/office/drawing/2014/main" id="{65DE692F-4D6B-5C7D-2C12-2622DA6C5F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 dirty="0">
                <a:solidFill>
                  <a:schemeClr val="accent1"/>
                </a:solidFill>
              </a:rPr>
              <a:t>Transportation – FP20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g306fb1b3f0b_4_125">
            <a:extLst>
              <a:ext uri="{FF2B5EF4-FFF2-40B4-BE49-F238E27FC236}">
                <a16:creationId xmlns:a16="http://schemas.microsoft.com/office/drawing/2014/main" id="{07EB913B-2DE9-D154-0123-DA6CB9C70AF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11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g306fb1b3f0b_4_125">
            <a:extLst>
              <a:ext uri="{FF2B5EF4-FFF2-40B4-BE49-F238E27FC236}">
                <a16:creationId xmlns:a16="http://schemas.microsoft.com/office/drawing/2014/main" id="{7FCBDED7-287D-927E-6E35-08A4C473F29F}"/>
              </a:ext>
            </a:extLst>
          </p:cNvPr>
          <p:cNvSpPr txBox="1"/>
          <p:nvPr/>
        </p:nvSpPr>
        <p:spPr>
          <a:xfrm>
            <a:off x="448575" y="5700625"/>
            <a:ext cx="6876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Precious </a:t>
            </a:r>
            <a:r>
              <a:rPr lang="de-DE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Theophilus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1E044-EA60-A3FA-C6B3-10C9E6864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38" y="632577"/>
            <a:ext cx="7730446" cy="4302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DF83-0A83-8672-6882-DEFA36E52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0196" y="3741601"/>
            <a:ext cx="4851549" cy="26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92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54F8F523-A932-19A1-530C-40582CF32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6fb1b3f0b_4_125">
            <a:extLst>
              <a:ext uri="{FF2B5EF4-FFF2-40B4-BE49-F238E27FC236}">
                <a16:creationId xmlns:a16="http://schemas.microsoft.com/office/drawing/2014/main" id="{6A2DAB51-CC7A-767A-C716-A20C7E1016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 dirty="0">
                <a:solidFill>
                  <a:schemeClr val="accent1"/>
                </a:solidFill>
              </a:rPr>
              <a:t>Transportation – FP20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g306fb1b3f0b_4_125">
            <a:extLst>
              <a:ext uri="{FF2B5EF4-FFF2-40B4-BE49-F238E27FC236}">
                <a16:creationId xmlns:a16="http://schemas.microsoft.com/office/drawing/2014/main" id="{B14B8F62-D248-31FF-4261-A264DC2173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12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g306fb1b3f0b_4_125">
            <a:extLst>
              <a:ext uri="{FF2B5EF4-FFF2-40B4-BE49-F238E27FC236}">
                <a16:creationId xmlns:a16="http://schemas.microsoft.com/office/drawing/2014/main" id="{23E8EA79-24CD-6290-C126-D977B23D4EE7}"/>
              </a:ext>
            </a:extLst>
          </p:cNvPr>
          <p:cNvSpPr txBox="1"/>
          <p:nvPr/>
        </p:nvSpPr>
        <p:spPr>
          <a:xfrm>
            <a:off x="448575" y="5700625"/>
            <a:ext cx="6876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</a:t>
            </a:r>
            <a:r>
              <a:rPr lang="de-DE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Nguyet 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FD9A1-E6A8-542F-B408-FB9A40EEF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31" y="632578"/>
            <a:ext cx="7699947" cy="4302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2E7CBE-DAAD-C046-2B53-8F09A3D4D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228" y="3787820"/>
            <a:ext cx="4787855" cy="266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01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5"/>
          <p:cNvSpPr txBox="1">
            <a:spLocks noGrp="1"/>
          </p:cNvSpPr>
          <p:nvPr>
            <p:ph type="ctrTitle" idx="4294967295"/>
          </p:nvPr>
        </p:nvSpPr>
        <p:spPr>
          <a:xfrm>
            <a:off x="2332288" y="925023"/>
            <a:ext cx="55611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</a:pPr>
            <a:r>
              <a:rPr lang="de-DE" sz="6000" b="0" i="0" u="none" strike="noStrike" cap="none">
                <a:solidFill>
                  <a:srgbClr val="7ECEF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 you!</a:t>
            </a:r>
            <a:endParaRPr sz="6000" b="0" i="0" u="none" strike="noStrike" cap="none">
              <a:solidFill>
                <a:srgbClr val="7ECEF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0" name="Google Shape;380;p15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Quattrocento Sans"/>
              <a:buNone/>
            </a:pPr>
            <a:fld id="{00000000-1234-1234-1234-123412341234}" type="slidenum">
              <a:rPr lang="de-DE">
                <a:latin typeface="Quattrocento Sans"/>
                <a:ea typeface="Quattrocento Sans"/>
                <a:cs typeface="Quattrocento Sans"/>
                <a:sym typeface="Quattrocento Sans"/>
              </a:rPr>
              <a:t>13</a:t>
            </a:fld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1" name="Google Shape;381;p15"/>
          <p:cNvSpPr txBox="1"/>
          <p:nvPr/>
        </p:nvSpPr>
        <p:spPr>
          <a:xfrm>
            <a:off x="2332288" y="3088866"/>
            <a:ext cx="10515600" cy="2070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de-DE" sz="3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Anh Leimer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de-DE"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Any questions please contact me via: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de-DE"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Email: anh.leimer@gmail.com</a:t>
            </a:r>
            <a:endParaRPr sz="20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de-DE"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Linkedin: Anh Leimer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927E2854-BFB2-43EC-1D74-057AA9177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6fb1b3f0b_4_125">
            <a:extLst>
              <a:ext uri="{FF2B5EF4-FFF2-40B4-BE49-F238E27FC236}">
                <a16:creationId xmlns:a16="http://schemas.microsoft.com/office/drawing/2014/main" id="{90DCB1E5-47AF-183B-6262-A989DA4F10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 dirty="0">
                <a:solidFill>
                  <a:schemeClr val="accent1"/>
                </a:solidFill>
              </a:rPr>
              <a:t>Transportation – FP20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g306fb1b3f0b_4_125">
            <a:extLst>
              <a:ext uri="{FF2B5EF4-FFF2-40B4-BE49-F238E27FC236}">
                <a16:creationId xmlns:a16="http://schemas.microsoft.com/office/drawing/2014/main" id="{6E7A0499-03FB-09B1-8CB0-8C74336D84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2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g306fb1b3f0b_4_125">
            <a:extLst>
              <a:ext uri="{FF2B5EF4-FFF2-40B4-BE49-F238E27FC236}">
                <a16:creationId xmlns:a16="http://schemas.microsoft.com/office/drawing/2014/main" id="{B0901916-DB22-A6D1-ECD0-AAF16E6FD160}"/>
              </a:ext>
            </a:extLst>
          </p:cNvPr>
          <p:cNvSpPr txBox="1"/>
          <p:nvPr/>
        </p:nvSpPr>
        <p:spPr>
          <a:xfrm>
            <a:off x="448575" y="5700625"/>
            <a:ext cx="6876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</a:t>
            </a:r>
            <a:r>
              <a:rPr lang="de-DE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Chidera Ozoh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0CBE8-9BEE-B702-8A63-FB04C1FC3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75" y="632578"/>
            <a:ext cx="7647153" cy="4302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DDADA0-C3D9-D11A-3A61-1850F4684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4228" y="3741601"/>
            <a:ext cx="4787855" cy="26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60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5A1F1A22-56EA-070F-5670-02670E327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6fb1b3f0b_4_125">
            <a:extLst>
              <a:ext uri="{FF2B5EF4-FFF2-40B4-BE49-F238E27FC236}">
                <a16:creationId xmlns:a16="http://schemas.microsoft.com/office/drawing/2014/main" id="{378C3BE8-4AF9-8FD7-D566-F8724FDD36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 dirty="0">
                <a:solidFill>
                  <a:schemeClr val="accent1"/>
                </a:solidFill>
              </a:rPr>
              <a:t>Transportation – FP20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g306fb1b3f0b_4_125">
            <a:extLst>
              <a:ext uri="{FF2B5EF4-FFF2-40B4-BE49-F238E27FC236}">
                <a16:creationId xmlns:a16="http://schemas.microsoft.com/office/drawing/2014/main" id="{EBC76110-7BDD-F3DA-2DC2-A5BCB8821F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3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g306fb1b3f0b_4_125">
            <a:extLst>
              <a:ext uri="{FF2B5EF4-FFF2-40B4-BE49-F238E27FC236}">
                <a16:creationId xmlns:a16="http://schemas.microsoft.com/office/drawing/2014/main" id="{65DF793A-037B-E098-BD3A-A2351FCECBF7}"/>
              </a:ext>
            </a:extLst>
          </p:cNvPr>
          <p:cNvSpPr txBox="1"/>
          <p:nvPr/>
        </p:nvSpPr>
        <p:spPr>
          <a:xfrm>
            <a:off x="448575" y="5700625"/>
            <a:ext cx="6876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Trinh Luong</a:t>
            </a:r>
            <a:endParaRPr lang="de-DE" sz="18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F95C6-AA76-0B43-44ED-A06CE7DB8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94" y="632578"/>
            <a:ext cx="7757237" cy="4302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B97A31-E514-96B3-866E-CFD7CB51C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4227" y="3677599"/>
            <a:ext cx="4787855" cy="26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89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6fb1b3f0b_4_125"/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 dirty="0">
                <a:solidFill>
                  <a:schemeClr val="accent1"/>
                </a:solidFill>
              </a:rPr>
              <a:t>Transportation – FP20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g306fb1b3f0b_4_125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4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g306fb1b3f0b_4_125"/>
          <p:cNvSpPr txBox="1"/>
          <p:nvPr/>
        </p:nvSpPr>
        <p:spPr>
          <a:xfrm>
            <a:off x="448575" y="5700625"/>
            <a:ext cx="6876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</a:t>
            </a:r>
            <a:r>
              <a:rPr lang="de-DE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Anh Nguyen Van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02D925-9628-A3A6-D096-55C261ED5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75" y="642410"/>
            <a:ext cx="7581249" cy="4238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BF223D-DF0F-4181-AFFB-15B7F1FF5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6725" y="3675546"/>
            <a:ext cx="4864771" cy="27303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EA05EB54-51A9-8BB6-C920-17312BB38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6fb1b3f0b_4_125">
            <a:extLst>
              <a:ext uri="{FF2B5EF4-FFF2-40B4-BE49-F238E27FC236}">
                <a16:creationId xmlns:a16="http://schemas.microsoft.com/office/drawing/2014/main" id="{DDE6A6DA-0D2D-A847-8F35-2772C8F72A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 dirty="0">
                <a:solidFill>
                  <a:schemeClr val="accent1"/>
                </a:solidFill>
              </a:rPr>
              <a:t>Transportation – FP20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g306fb1b3f0b_4_125">
            <a:extLst>
              <a:ext uri="{FF2B5EF4-FFF2-40B4-BE49-F238E27FC236}">
                <a16:creationId xmlns:a16="http://schemas.microsoft.com/office/drawing/2014/main" id="{B87BF2B2-9C2D-590B-4D34-FF80A63A15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5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g306fb1b3f0b_4_125">
            <a:extLst>
              <a:ext uri="{FF2B5EF4-FFF2-40B4-BE49-F238E27FC236}">
                <a16:creationId xmlns:a16="http://schemas.microsoft.com/office/drawing/2014/main" id="{149E255F-E043-7501-F5C1-24055EFDB0C6}"/>
              </a:ext>
            </a:extLst>
          </p:cNvPr>
          <p:cNvSpPr txBox="1"/>
          <p:nvPr/>
        </p:nvSpPr>
        <p:spPr>
          <a:xfrm>
            <a:off x="448575" y="5700625"/>
            <a:ext cx="6876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</a:t>
            </a:r>
            <a:r>
              <a:rPr lang="de-DE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Duyen (Daisy) Hoang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36F3F-CA6A-BA9F-E5D2-BE2352326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72" y="632578"/>
            <a:ext cx="7654491" cy="430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F5838-F159-BEC1-BE01-937A8CC76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9628" y="3712610"/>
            <a:ext cx="4881616" cy="27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38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DD914A0F-6B31-4523-7AFD-34AC0EC38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6fb1b3f0b_4_125">
            <a:extLst>
              <a:ext uri="{FF2B5EF4-FFF2-40B4-BE49-F238E27FC236}">
                <a16:creationId xmlns:a16="http://schemas.microsoft.com/office/drawing/2014/main" id="{1D24E573-E191-AC71-783E-E19675DA6A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 dirty="0">
                <a:solidFill>
                  <a:schemeClr val="accent1"/>
                </a:solidFill>
              </a:rPr>
              <a:t>Transportation – FP20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g306fb1b3f0b_4_125">
            <a:extLst>
              <a:ext uri="{FF2B5EF4-FFF2-40B4-BE49-F238E27FC236}">
                <a16:creationId xmlns:a16="http://schemas.microsoft.com/office/drawing/2014/main" id="{153234AD-E893-F597-E686-0ABE03D4B5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g306fb1b3f0b_4_125">
            <a:extLst>
              <a:ext uri="{FF2B5EF4-FFF2-40B4-BE49-F238E27FC236}">
                <a16:creationId xmlns:a16="http://schemas.microsoft.com/office/drawing/2014/main" id="{ED6D4FC5-8C10-79E4-4522-5D5B41C00A98}"/>
              </a:ext>
            </a:extLst>
          </p:cNvPr>
          <p:cNvSpPr txBox="1"/>
          <p:nvPr/>
        </p:nvSpPr>
        <p:spPr>
          <a:xfrm>
            <a:off x="448575" y="5700625"/>
            <a:ext cx="6876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</a:t>
            </a:r>
            <a:r>
              <a:rPr lang="de-DE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Kadir Amir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82D145-3214-9B1B-6E48-5AB95A14C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71" y="632578"/>
            <a:ext cx="7768568" cy="4302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210A70-5699-61B3-63CC-6BEE20546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0393" y="3599561"/>
            <a:ext cx="5045026" cy="278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6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D9B13348-F4C0-533B-67B4-EA7A96937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6fb1b3f0b_4_125">
            <a:extLst>
              <a:ext uri="{FF2B5EF4-FFF2-40B4-BE49-F238E27FC236}">
                <a16:creationId xmlns:a16="http://schemas.microsoft.com/office/drawing/2014/main" id="{2175FC83-6525-0C57-420B-12D6ABA152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 dirty="0">
                <a:solidFill>
                  <a:schemeClr val="accent1"/>
                </a:solidFill>
              </a:rPr>
              <a:t>Transportation – FP20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g306fb1b3f0b_4_125">
            <a:extLst>
              <a:ext uri="{FF2B5EF4-FFF2-40B4-BE49-F238E27FC236}">
                <a16:creationId xmlns:a16="http://schemas.microsoft.com/office/drawing/2014/main" id="{BD15ADD9-48D5-EBA8-25C3-FD9C006665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7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g306fb1b3f0b_4_125">
            <a:extLst>
              <a:ext uri="{FF2B5EF4-FFF2-40B4-BE49-F238E27FC236}">
                <a16:creationId xmlns:a16="http://schemas.microsoft.com/office/drawing/2014/main" id="{9BE62EBA-1EE0-98C9-AB25-6EDB1020A030}"/>
              </a:ext>
            </a:extLst>
          </p:cNvPr>
          <p:cNvSpPr txBox="1"/>
          <p:nvPr/>
        </p:nvSpPr>
        <p:spPr>
          <a:xfrm>
            <a:off x="448575" y="5700625"/>
            <a:ext cx="6876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</a:t>
            </a:r>
            <a:r>
              <a:rPr lang="de-DE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Evelyn Nguyen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B38561-A6BF-5282-5739-90A89231F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11" y="632578"/>
            <a:ext cx="7703748" cy="4302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564051-FB3C-9978-919E-6A8BD9DC3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0890" y="3623717"/>
            <a:ext cx="4914528" cy="27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78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48F34E54-9EF5-2D69-315C-3207711D2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6fb1b3f0b_4_125">
            <a:extLst>
              <a:ext uri="{FF2B5EF4-FFF2-40B4-BE49-F238E27FC236}">
                <a16:creationId xmlns:a16="http://schemas.microsoft.com/office/drawing/2014/main" id="{EA8E7F41-2DD4-8957-5580-893E5021F2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 dirty="0">
                <a:solidFill>
                  <a:schemeClr val="accent1"/>
                </a:solidFill>
              </a:rPr>
              <a:t>Transportation – FP20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g306fb1b3f0b_4_125">
            <a:extLst>
              <a:ext uri="{FF2B5EF4-FFF2-40B4-BE49-F238E27FC236}">
                <a16:creationId xmlns:a16="http://schemas.microsoft.com/office/drawing/2014/main" id="{F92DD911-781C-A68E-6A3A-95821D2D5A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8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g306fb1b3f0b_4_125">
            <a:extLst>
              <a:ext uri="{FF2B5EF4-FFF2-40B4-BE49-F238E27FC236}">
                <a16:creationId xmlns:a16="http://schemas.microsoft.com/office/drawing/2014/main" id="{69F14115-FD22-3CC7-BCD4-543355E72912}"/>
              </a:ext>
            </a:extLst>
          </p:cNvPr>
          <p:cNvSpPr txBox="1"/>
          <p:nvPr/>
        </p:nvSpPr>
        <p:spPr>
          <a:xfrm>
            <a:off x="448575" y="5700625"/>
            <a:ext cx="6876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</a:t>
            </a:r>
            <a:r>
              <a:rPr lang="de-DE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Tina Eswaradas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002CF-9F8D-3244-F5CA-F31C87DF7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05" y="632578"/>
            <a:ext cx="7672610" cy="4302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ABC500-DF5B-DB24-6F2B-934625236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0891" y="3643670"/>
            <a:ext cx="4914527" cy="27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86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4A097762-21A3-5362-31ED-9652D5AA0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6fb1b3f0b_4_125">
            <a:extLst>
              <a:ext uri="{FF2B5EF4-FFF2-40B4-BE49-F238E27FC236}">
                <a16:creationId xmlns:a16="http://schemas.microsoft.com/office/drawing/2014/main" id="{BB603092-0EE4-9742-F9CA-BAEA1B06E8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 dirty="0">
                <a:solidFill>
                  <a:schemeClr val="accent1"/>
                </a:solidFill>
              </a:rPr>
              <a:t>Transportation – FP20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g306fb1b3f0b_4_125">
            <a:extLst>
              <a:ext uri="{FF2B5EF4-FFF2-40B4-BE49-F238E27FC236}">
                <a16:creationId xmlns:a16="http://schemas.microsoft.com/office/drawing/2014/main" id="{499BCEA3-1999-D27F-8734-3D83B0F3C03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9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g306fb1b3f0b_4_125">
            <a:extLst>
              <a:ext uri="{FF2B5EF4-FFF2-40B4-BE49-F238E27FC236}">
                <a16:creationId xmlns:a16="http://schemas.microsoft.com/office/drawing/2014/main" id="{3A9666D8-3762-38D4-1904-1771B61EB011}"/>
              </a:ext>
            </a:extLst>
          </p:cNvPr>
          <p:cNvSpPr txBox="1"/>
          <p:nvPr/>
        </p:nvSpPr>
        <p:spPr>
          <a:xfrm>
            <a:off x="448575" y="5700625"/>
            <a:ext cx="6876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</a:t>
            </a:r>
            <a:r>
              <a:rPr lang="de-DE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Minh Tam 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E78CB9-6A54-DA12-6DC7-2DB501F15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68" y="632576"/>
            <a:ext cx="7636334" cy="4302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091E70-73FC-0ED2-21EE-91D695D49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101" y="3638283"/>
            <a:ext cx="4948107" cy="276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09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2683C6"/>
      </a:accent1>
      <a:accent2>
        <a:srgbClr val="1CADE4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2683C6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3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2683C6"/>
      </a:accent1>
      <a:accent2>
        <a:srgbClr val="1CADE4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2683C6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</Words>
  <Application>Microsoft Office PowerPoint</Application>
  <PresentationFormat>Widescreen</PresentationFormat>
  <Paragraphs>54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Lato</vt:lpstr>
      <vt:lpstr>Quattrocento Sans</vt:lpstr>
      <vt:lpstr>Arial</vt:lpstr>
      <vt:lpstr>Raleway</vt:lpstr>
      <vt:lpstr>Office Theme</vt:lpstr>
      <vt:lpstr>1_Office Theme</vt:lpstr>
      <vt:lpstr>PowerPoint Presentation</vt:lpstr>
      <vt:lpstr>Transportation – FP20 Data Challenge</vt:lpstr>
      <vt:lpstr>Transportation – FP20 Data Challenge</vt:lpstr>
      <vt:lpstr>Transportation – FP20 Data Challenge</vt:lpstr>
      <vt:lpstr>Transportation – FP20 Data Challenge</vt:lpstr>
      <vt:lpstr>Transportation – FP20 Data Challenge</vt:lpstr>
      <vt:lpstr>Transportation – FP20 Data Challenge</vt:lpstr>
      <vt:lpstr>Transportation – FP20 Data Challenge</vt:lpstr>
      <vt:lpstr>Transportation – FP20 Data Challenge</vt:lpstr>
      <vt:lpstr>Transportation – FP20 Data Challenge</vt:lpstr>
      <vt:lpstr>Transportation – FP20 Data Challenge</vt:lpstr>
      <vt:lpstr>Transportation – FP20 Data Challenge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Anh Nguyen</dc:creator>
  <cp:lastModifiedBy>Trang Tran</cp:lastModifiedBy>
  <cp:revision>49</cp:revision>
  <dcterms:modified xsi:type="dcterms:W3CDTF">2025-03-27T15:11:35Z</dcterms:modified>
</cp:coreProperties>
</file>